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Petrona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svg"/><Relationship Id="rId10" Type="http://schemas.openxmlformats.org/officeDocument/2006/relationships/slideLayout" Target="../slideLayouts/slideLayout9.xml"/><Relationship Id="rId11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20685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Customer Shopping Behavior Analysis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793790" y="452008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Analyzing 3,900 transactions across product categories to uncover spending patterns, customer segments, and strategic insights for data-driven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4384" y="617815"/>
            <a:ext cx="7963495" cy="770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Strategic Recommendations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784384" y="1836420"/>
            <a:ext cx="4204454" cy="2954893"/>
          </a:xfrm>
          <a:prstGeom prst="roundRect">
            <a:avLst>
              <a:gd name="adj" fmla="val 318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16079" y="2068116"/>
            <a:ext cx="672346" cy="672346"/>
          </a:xfrm>
          <a:prstGeom prst="roundRect">
            <a:avLst>
              <a:gd name="adj" fmla="val 13598780"/>
            </a:avLst>
          </a:prstGeom>
          <a:solidFill>
            <a:srgbClr val="6237C8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00983" y="2252901"/>
            <a:ext cx="302538" cy="3025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16079" y="2964537"/>
            <a:ext cx="3081695" cy="385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Boost Subscriptions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016079" y="3484126"/>
            <a:ext cx="3741063" cy="1075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Promote exclusive benefits to convert repeat buyers into subscribers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2913" y="1836420"/>
            <a:ext cx="4204454" cy="2954893"/>
          </a:xfrm>
          <a:prstGeom prst="roundRect">
            <a:avLst>
              <a:gd name="adj" fmla="val 318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44609" y="2068116"/>
            <a:ext cx="672346" cy="672346"/>
          </a:xfrm>
          <a:prstGeom prst="roundRect">
            <a:avLst>
              <a:gd name="adj" fmla="val 13598780"/>
            </a:avLst>
          </a:prstGeom>
          <a:solidFill>
            <a:srgbClr val="6237C8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29513" y="2252901"/>
            <a:ext cx="302538" cy="30253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4609" y="2964537"/>
            <a:ext cx="3081695" cy="385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Loyalty Programs</a:t>
            </a:r>
            <a:endParaRPr lang="en-US" sz="2400" dirty="0"/>
          </a:p>
        </p:txBody>
      </p:sp>
      <p:sp>
        <p:nvSpPr>
          <p:cNvPr id="12" name="Text 8"/>
          <p:cNvSpPr/>
          <p:nvPr/>
        </p:nvSpPr>
        <p:spPr>
          <a:xfrm>
            <a:off x="5444609" y="3484126"/>
            <a:ext cx="3741063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Reward returning customers to move them into loyal segment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1443" y="1836420"/>
            <a:ext cx="4204454" cy="2954893"/>
          </a:xfrm>
          <a:prstGeom prst="roundRect">
            <a:avLst>
              <a:gd name="adj" fmla="val 318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3139" y="2068116"/>
            <a:ext cx="672346" cy="672346"/>
          </a:xfrm>
          <a:prstGeom prst="roundRect">
            <a:avLst>
              <a:gd name="adj" fmla="val 13598780"/>
            </a:avLst>
          </a:prstGeom>
          <a:solidFill>
            <a:srgbClr val="6237C8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58043" y="2252901"/>
            <a:ext cx="302538" cy="30253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3139" y="2964537"/>
            <a:ext cx="3277314" cy="385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Review Discount Policy</a:t>
            </a:r>
            <a:endParaRPr lang="en-US" sz="2400" dirty="0"/>
          </a:p>
        </p:txBody>
      </p:sp>
      <p:sp>
        <p:nvSpPr>
          <p:cNvPr id="17" name="Text 12"/>
          <p:cNvSpPr/>
          <p:nvPr/>
        </p:nvSpPr>
        <p:spPr>
          <a:xfrm>
            <a:off x="9873139" y="3484126"/>
            <a:ext cx="3741063" cy="1075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Balance sales boosts with margin control for discount-dependent products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84384" y="5015389"/>
            <a:ext cx="6418659" cy="2596396"/>
          </a:xfrm>
          <a:prstGeom prst="roundRect">
            <a:avLst>
              <a:gd name="adj" fmla="val 362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1016079" y="5247084"/>
            <a:ext cx="672346" cy="672346"/>
          </a:xfrm>
          <a:prstGeom prst="roundRect">
            <a:avLst>
              <a:gd name="adj" fmla="val 13598780"/>
            </a:avLst>
          </a:prstGeom>
          <a:solidFill>
            <a:srgbClr val="6237C8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0983" y="5431869"/>
            <a:ext cx="302538" cy="30253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16079" y="6143506"/>
            <a:ext cx="3081695" cy="385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Product Positioning</a:t>
            </a:r>
            <a:endParaRPr lang="en-US" sz="2400" dirty="0"/>
          </a:p>
        </p:txBody>
      </p:sp>
      <p:sp>
        <p:nvSpPr>
          <p:cNvPr id="22" name="Text 16"/>
          <p:cNvSpPr/>
          <p:nvPr/>
        </p:nvSpPr>
        <p:spPr>
          <a:xfrm>
            <a:off x="1016079" y="6663095"/>
            <a:ext cx="5955268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Highlight top-rated and best-selling items in marketing campaigns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7427119" y="5015389"/>
            <a:ext cx="6418778" cy="2596396"/>
          </a:xfrm>
          <a:prstGeom prst="roundRect">
            <a:avLst>
              <a:gd name="adj" fmla="val 362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7658814" y="5247084"/>
            <a:ext cx="672346" cy="672346"/>
          </a:xfrm>
          <a:prstGeom prst="roundRect">
            <a:avLst>
              <a:gd name="adj" fmla="val 13598780"/>
            </a:avLst>
          </a:prstGeom>
          <a:solidFill>
            <a:srgbClr val="6237C8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43718" y="5431869"/>
            <a:ext cx="302538" cy="302538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58814" y="6143506"/>
            <a:ext cx="3081695" cy="385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Targeted Marketing</a:t>
            </a:r>
            <a:endParaRPr lang="en-US" sz="2400" dirty="0"/>
          </a:p>
        </p:txBody>
      </p:sp>
      <p:sp>
        <p:nvSpPr>
          <p:cNvPr id="27" name="Text 20"/>
          <p:cNvSpPr/>
          <p:nvPr/>
        </p:nvSpPr>
        <p:spPr>
          <a:xfrm>
            <a:off x="7658814" y="6663095"/>
            <a:ext cx="5955387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on high-revenue age groups and express-shipping users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08021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Dataset Overview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6280190" y="2541151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3572947"/>
            <a:ext cx="2329815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Total Transactions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6280190" y="4488894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Purchase records analyzed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2541151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3572947"/>
            <a:ext cx="2329815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Features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8893493" y="4098965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Columns tracking behavior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2541151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3572947"/>
            <a:ext cx="2329815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Missing Values</a:t>
            </a:r>
            <a:endParaRPr lang="en-US" sz="2450" dirty="0"/>
          </a:p>
        </p:txBody>
      </p:sp>
      <p:sp>
        <p:nvSpPr>
          <p:cNvPr id="12" name="Text 9"/>
          <p:cNvSpPr/>
          <p:nvPr/>
        </p:nvSpPr>
        <p:spPr>
          <a:xfrm>
            <a:off x="11506795" y="4098965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Review Rating column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5469850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features include customer demographics (age, gender, location, subscription status), purchase details (items, category, amount, season), and shopping behavior (discounts, promo codes, purchase frequency, ratings, shipping type).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0669" y="464106"/>
            <a:ext cx="6097429" cy="580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Preparation &amp; Cleaning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590669" y="1466136"/>
            <a:ext cx="2335411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Python Analysis Steps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590669" y="1924883"/>
            <a:ext cx="6518672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Loaded dataset using pandas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90669" y="2253972"/>
            <a:ext cx="6518672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Explored structure with df.info() and df.describe()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90669" y="2583061"/>
            <a:ext cx="6518672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Imputed missing Review Ratings using median by category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90669" y="2912150"/>
            <a:ext cx="6518672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Standardized columns to snake_case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590669" y="3241238"/>
            <a:ext cx="6518672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Created age_group and purchase_frequency_days features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590669" y="3570327"/>
            <a:ext cx="6518672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Dropped redundant promo_code_used column</a:t>
            </a:r>
            <a:endParaRPr lang="en-US" sz="13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8679" y="1487210"/>
            <a:ext cx="6518672" cy="6518672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528679" y="8195667"/>
            <a:ext cx="6518672" cy="540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Connected Python to MySQL and loaded cleaned data for structured business analysis.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20810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Revenue Insights</a:t>
            </a:r>
            <a:endParaRPr lang="en-US" sz="4900" dirty="0"/>
          </a:p>
        </p:txBody>
      </p:sp>
      <p:sp>
        <p:nvSpPr>
          <p:cNvPr id="4" name="Shape 1"/>
          <p:cNvSpPr/>
          <p:nvPr/>
        </p:nvSpPr>
        <p:spPr>
          <a:xfrm>
            <a:off x="793790" y="2840593"/>
            <a:ext cx="7556421" cy="1720691"/>
          </a:xfrm>
          <a:prstGeom prst="roundRect">
            <a:avLst>
              <a:gd name="adj" fmla="val 553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075027"/>
            <a:ext cx="4160996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Gender Revenue Comparison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028224" y="3601045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Male and female customers show comparable spending patterns across all product categories.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788098"/>
            <a:ext cx="7556421" cy="1720691"/>
          </a:xfrm>
          <a:prstGeom prst="roundRect">
            <a:avLst>
              <a:gd name="adj" fmla="val 553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28224" y="5022533"/>
            <a:ext cx="4402693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High-Spending Discount Users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1028224" y="5548551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43 customers used discounts but still spent above average, ranging from $60-$100 per purchase.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2390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Product Performance</a:t>
            </a:r>
            <a:endParaRPr lang="en-US" sz="4900" dirty="0"/>
          </a:p>
        </p:txBody>
      </p:sp>
      <p:sp>
        <p:nvSpPr>
          <p:cNvPr id="3" name="Shape 1"/>
          <p:cNvSpPr/>
          <p:nvPr/>
        </p:nvSpPr>
        <p:spPr>
          <a:xfrm>
            <a:off x="793790" y="2595801"/>
            <a:ext cx="4196358" cy="1713190"/>
          </a:xfrm>
          <a:prstGeom prst="roundRect">
            <a:avLst>
              <a:gd name="adj" fmla="val 8540"/>
            </a:avLst>
          </a:prstGeom>
          <a:solidFill>
            <a:srgbClr val="FDFAF7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565321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225563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6237C8"/>
          </a:solidFill>
          <a:ln/>
        </p:spPr>
      </p:sp>
      <p:sp>
        <p:nvSpPr>
          <p:cNvPr id="6" name="Text 4"/>
          <p:cNvSpPr/>
          <p:nvPr/>
        </p:nvSpPr>
        <p:spPr>
          <a:xfrm>
            <a:off x="2755761" y="242577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3162776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Gloves</a:t>
            </a:r>
            <a:endParaRPr lang="en-US" sz="2450" dirty="0"/>
          </a:p>
        </p:txBody>
      </p:sp>
      <p:sp>
        <p:nvSpPr>
          <p:cNvPr id="8" name="Text 6"/>
          <p:cNvSpPr/>
          <p:nvPr/>
        </p:nvSpPr>
        <p:spPr>
          <a:xfrm>
            <a:off x="1051084" y="3688794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3.86 average rating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595801"/>
            <a:ext cx="4196358" cy="1713190"/>
          </a:xfrm>
          <a:prstGeom prst="roundRect">
            <a:avLst>
              <a:gd name="adj" fmla="val 8540"/>
            </a:avLst>
          </a:prstGeom>
          <a:solidFill>
            <a:srgbClr val="FDFAF7"/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2565321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225563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6237C8"/>
          </a:solidFill>
          <a:ln/>
        </p:spPr>
      </p:sp>
      <p:sp>
        <p:nvSpPr>
          <p:cNvPr id="12" name="Text 10"/>
          <p:cNvSpPr/>
          <p:nvPr/>
        </p:nvSpPr>
        <p:spPr>
          <a:xfrm>
            <a:off x="7178933" y="242577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3162776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Sandals</a:t>
            </a:r>
            <a:endParaRPr lang="en-US" sz="2450" dirty="0"/>
          </a:p>
        </p:txBody>
      </p:sp>
      <p:sp>
        <p:nvSpPr>
          <p:cNvPr id="14" name="Text 12"/>
          <p:cNvSpPr/>
          <p:nvPr/>
        </p:nvSpPr>
        <p:spPr>
          <a:xfrm>
            <a:off x="5474256" y="3688794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3.84 average rating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2595801"/>
            <a:ext cx="4196358" cy="1713190"/>
          </a:xfrm>
          <a:prstGeom prst="roundRect">
            <a:avLst>
              <a:gd name="adj" fmla="val 8540"/>
            </a:avLst>
          </a:prstGeom>
          <a:solidFill>
            <a:srgbClr val="FDFAF7"/>
          </a:solidFill>
          <a:ln/>
        </p:spPr>
      </p:sp>
      <p:sp>
        <p:nvSpPr>
          <p:cNvPr id="16" name="Shape 14"/>
          <p:cNvSpPr/>
          <p:nvPr/>
        </p:nvSpPr>
        <p:spPr>
          <a:xfrm>
            <a:off x="9640133" y="2565321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225563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6237C8"/>
          </a:solidFill>
          <a:ln/>
        </p:spPr>
      </p:sp>
      <p:sp>
        <p:nvSpPr>
          <p:cNvPr id="18" name="Text 16"/>
          <p:cNvSpPr/>
          <p:nvPr/>
        </p:nvSpPr>
        <p:spPr>
          <a:xfrm>
            <a:off x="11602105" y="242577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3162776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Boots</a:t>
            </a:r>
            <a:endParaRPr lang="en-US" sz="2450" dirty="0"/>
          </a:p>
        </p:txBody>
      </p:sp>
      <p:sp>
        <p:nvSpPr>
          <p:cNvPr id="20" name="Text 18"/>
          <p:cNvSpPr/>
          <p:nvPr/>
        </p:nvSpPr>
        <p:spPr>
          <a:xfrm>
            <a:off x="9897427" y="3688794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3.82 average rating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93790" y="4875967"/>
            <a:ext cx="6407944" cy="1713190"/>
          </a:xfrm>
          <a:prstGeom prst="roundRect">
            <a:avLst>
              <a:gd name="adj" fmla="val 8540"/>
            </a:avLst>
          </a:prstGeom>
          <a:solidFill>
            <a:srgbClr val="FDFAF7"/>
          </a:solidFill>
          <a:ln/>
        </p:spPr>
      </p:sp>
      <p:sp>
        <p:nvSpPr>
          <p:cNvPr id="22" name="Shape 20"/>
          <p:cNvSpPr/>
          <p:nvPr/>
        </p:nvSpPr>
        <p:spPr>
          <a:xfrm>
            <a:off x="793790" y="4845487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23" name="Shape 21"/>
          <p:cNvSpPr/>
          <p:nvPr/>
        </p:nvSpPr>
        <p:spPr>
          <a:xfrm>
            <a:off x="3657540" y="453580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6237C8"/>
          </a:solidFill>
          <a:ln/>
        </p:spPr>
      </p:sp>
      <p:sp>
        <p:nvSpPr>
          <p:cNvPr id="24" name="Text 22"/>
          <p:cNvSpPr/>
          <p:nvPr/>
        </p:nvSpPr>
        <p:spPr>
          <a:xfrm>
            <a:off x="3861614" y="470594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1051084" y="5442942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Hat</a:t>
            </a:r>
            <a:endParaRPr lang="en-US" sz="2450" dirty="0"/>
          </a:p>
        </p:txBody>
      </p:sp>
      <p:sp>
        <p:nvSpPr>
          <p:cNvPr id="26" name="Text 24"/>
          <p:cNvSpPr/>
          <p:nvPr/>
        </p:nvSpPr>
        <p:spPr>
          <a:xfrm>
            <a:off x="1051084" y="5968960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3.80 average rating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7428548" y="4875967"/>
            <a:ext cx="6407944" cy="1713190"/>
          </a:xfrm>
          <a:prstGeom prst="roundRect">
            <a:avLst>
              <a:gd name="adj" fmla="val 8540"/>
            </a:avLst>
          </a:prstGeom>
          <a:solidFill>
            <a:srgbClr val="FDFAF7"/>
          </a:solidFill>
          <a:ln/>
        </p:spPr>
      </p:sp>
      <p:sp>
        <p:nvSpPr>
          <p:cNvPr id="28" name="Shape 26"/>
          <p:cNvSpPr/>
          <p:nvPr/>
        </p:nvSpPr>
        <p:spPr>
          <a:xfrm>
            <a:off x="7428548" y="4845487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29" name="Shape 27"/>
          <p:cNvSpPr/>
          <p:nvPr/>
        </p:nvSpPr>
        <p:spPr>
          <a:xfrm>
            <a:off x="10292298" y="453580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6237C8"/>
          </a:solidFill>
          <a:ln/>
        </p:spPr>
      </p:sp>
      <p:sp>
        <p:nvSpPr>
          <p:cNvPr id="30" name="Text 28"/>
          <p:cNvSpPr/>
          <p:nvPr/>
        </p:nvSpPr>
        <p:spPr>
          <a:xfrm>
            <a:off x="10496371" y="470594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</a:t>
            </a:r>
            <a:endParaRPr lang="en-US" sz="2100" dirty="0"/>
          </a:p>
        </p:txBody>
      </p:sp>
      <p:sp>
        <p:nvSpPr>
          <p:cNvPr id="31" name="Text 29"/>
          <p:cNvSpPr/>
          <p:nvPr/>
        </p:nvSpPr>
        <p:spPr>
          <a:xfrm>
            <a:off x="7685842" y="5442942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Skirt</a:t>
            </a:r>
            <a:endParaRPr lang="en-US" sz="2450" dirty="0"/>
          </a:p>
        </p:txBody>
      </p:sp>
      <p:sp>
        <p:nvSpPr>
          <p:cNvPr id="32" name="Text 30"/>
          <p:cNvSpPr/>
          <p:nvPr/>
        </p:nvSpPr>
        <p:spPr>
          <a:xfrm>
            <a:off x="7685842" y="5968960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3.78 average rating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793790" y="68443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Top-rated products show strong customer satisfaction, with accessories and footwear leading in reviews.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72026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Shipping &amp; Subscription Analysis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793790" y="3098244"/>
            <a:ext cx="3501509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Shipping Type Comparison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793790" y="410491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Express: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$60.48 average purchase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03479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$58.46 average purchase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964674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Express shipping customers spend slightly more per transaction.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3098244"/>
            <a:ext cx="3501509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Subscriber vs. Non-Subscribers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4856321" y="4104918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Subscribers: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1,053 customers, $59.49 avg spend, $62,645 total revenue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5397698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Non-Subscribers: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2,847 customers, $59.87 avg spend, $170,436 total revenue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42705"/>
            <a:ext cx="7538323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Discount Strategy Insights</a:t>
            </a:r>
            <a:endParaRPr lang="en-US" sz="4900" dirty="0"/>
          </a:p>
        </p:txBody>
      </p:sp>
      <p:sp>
        <p:nvSpPr>
          <p:cNvPr id="3" name="Shape 1"/>
          <p:cNvSpPr/>
          <p:nvPr/>
        </p:nvSpPr>
        <p:spPr>
          <a:xfrm>
            <a:off x="793790" y="2989302"/>
            <a:ext cx="3438763" cy="283488"/>
          </a:xfrm>
          <a:prstGeom prst="roundRect">
            <a:avLst>
              <a:gd name="adj" fmla="val 3360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3790" y="2989302"/>
            <a:ext cx="1719382" cy="283488"/>
          </a:xfrm>
          <a:prstGeom prst="roundRect">
            <a:avLst>
              <a:gd name="adj" fmla="val 33606"/>
            </a:avLst>
          </a:prstGeom>
          <a:solidFill>
            <a:srgbClr val="6237C8"/>
          </a:solidFill>
          <a:ln/>
        </p:spPr>
      </p:sp>
      <p:sp>
        <p:nvSpPr>
          <p:cNvPr id="5" name="Text 3"/>
          <p:cNvSpPr/>
          <p:nvPr/>
        </p:nvSpPr>
        <p:spPr>
          <a:xfrm>
            <a:off x="4402574" y="2989302"/>
            <a:ext cx="54983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50%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556159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Hat</a:t>
            </a:r>
            <a:endParaRPr lang="en-US" sz="2450" dirty="0"/>
          </a:p>
        </p:txBody>
      </p:sp>
      <p:sp>
        <p:nvSpPr>
          <p:cNvPr id="7" name="Text 5"/>
          <p:cNvSpPr/>
          <p:nvPr/>
        </p:nvSpPr>
        <p:spPr>
          <a:xfrm>
            <a:off x="793790" y="408217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Highest discount rate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35893" y="2989302"/>
            <a:ext cx="3063359" cy="283488"/>
          </a:xfrm>
          <a:prstGeom prst="roundRect">
            <a:avLst>
              <a:gd name="adj" fmla="val 3360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35893" y="2989302"/>
            <a:ext cx="1521262" cy="283488"/>
          </a:xfrm>
          <a:prstGeom prst="roundRect">
            <a:avLst>
              <a:gd name="adj" fmla="val 33606"/>
            </a:avLst>
          </a:prstGeom>
          <a:solidFill>
            <a:srgbClr val="6237C8"/>
          </a:solidFill>
          <a:ln/>
        </p:spPr>
      </p:sp>
      <p:sp>
        <p:nvSpPr>
          <p:cNvPr id="10" name="Text 8"/>
          <p:cNvSpPr/>
          <p:nvPr/>
        </p:nvSpPr>
        <p:spPr>
          <a:xfrm>
            <a:off x="8469273" y="2989302"/>
            <a:ext cx="92523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49.66%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35893" y="3556159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Sneakers</a:t>
            </a:r>
            <a:endParaRPr lang="en-US" sz="2450" dirty="0"/>
          </a:p>
        </p:txBody>
      </p:sp>
      <p:sp>
        <p:nvSpPr>
          <p:cNvPr id="12" name="Shape 10"/>
          <p:cNvSpPr/>
          <p:nvPr/>
        </p:nvSpPr>
        <p:spPr>
          <a:xfrm>
            <a:off x="9677995" y="2989302"/>
            <a:ext cx="3073837" cy="283488"/>
          </a:xfrm>
          <a:prstGeom prst="roundRect">
            <a:avLst>
              <a:gd name="adj" fmla="val 3360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77995" y="2989302"/>
            <a:ext cx="1508284" cy="283488"/>
          </a:xfrm>
          <a:prstGeom prst="roundRect">
            <a:avLst>
              <a:gd name="adj" fmla="val 33606"/>
            </a:avLst>
          </a:prstGeom>
          <a:solidFill>
            <a:srgbClr val="6237C8"/>
          </a:solidFill>
          <a:ln/>
        </p:spPr>
      </p:sp>
      <p:sp>
        <p:nvSpPr>
          <p:cNvPr id="14" name="Text 12"/>
          <p:cNvSpPr/>
          <p:nvPr/>
        </p:nvSpPr>
        <p:spPr>
          <a:xfrm>
            <a:off x="12921853" y="2989302"/>
            <a:ext cx="91475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49.07%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677995" y="3556159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Coat</a:t>
            </a:r>
            <a:endParaRPr lang="en-US" sz="2450" dirty="0"/>
          </a:p>
        </p:txBody>
      </p:sp>
      <p:sp>
        <p:nvSpPr>
          <p:cNvPr id="16" name="Shape 14"/>
          <p:cNvSpPr/>
          <p:nvPr/>
        </p:nvSpPr>
        <p:spPr>
          <a:xfrm>
            <a:off x="793790" y="5012055"/>
            <a:ext cx="3147774" cy="283488"/>
          </a:xfrm>
          <a:prstGeom prst="roundRect">
            <a:avLst>
              <a:gd name="adj" fmla="val 3360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93790" y="5012055"/>
            <a:ext cx="1516261" cy="283488"/>
          </a:xfrm>
          <a:prstGeom prst="roundRect">
            <a:avLst>
              <a:gd name="adj" fmla="val 33606"/>
            </a:avLst>
          </a:prstGeom>
          <a:solidFill>
            <a:srgbClr val="6237C8"/>
          </a:solidFill>
          <a:ln/>
        </p:spPr>
      </p:sp>
      <p:sp>
        <p:nvSpPr>
          <p:cNvPr id="18" name="Text 16"/>
          <p:cNvSpPr/>
          <p:nvPr/>
        </p:nvSpPr>
        <p:spPr>
          <a:xfrm>
            <a:off x="4111585" y="5012055"/>
            <a:ext cx="84081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48.17%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93790" y="5578912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Sweater</a:t>
            </a:r>
            <a:endParaRPr lang="en-US" sz="2450" dirty="0"/>
          </a:p>
        </p:txBody>
      </p:sp>
      <p:sp>
        <p:nvSpPr>
          <p:cNvPr id="20" name="Shape 18"/>
          <p:cNvSpPr/>
          <p:nvPr/>
        </p:nvSpPr>
        <p:spPr>
          <a:xfrm>
            <a:off x="5235893" y="5012055"/>
            <a:ext cx="3138726" cy="283488"/>
          </a:xfrm>
          <a:prstGeom prst="roundRect">
            <a:avLst>
              <a:gd name="adj" fmla="val 3360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5235893" y="5012055"/>
            <a:ext cx="1486733" cy="283488"/>
          </a:xfrm>
          <a:prstGeom prst="roundRect">
            <a:avLst>
              <a:gd name="adj" fmla="val 33606"/>
            </a:avLst>
          </a:prstGeom>
          <a:solidFill>
            <a:srgbClr val="6237C8"/>
          </a:solidFill>
          <a:ln/>
        </p:spPr>
      </p:sp>
      <p:sp>
        <p:nvSpPr>
          <p:cNvPr id="22" name="Text 20"/>
          <p:cNvSpPr/>
          <p:nvPr/>
        </p:nvSpPr>
        <p:spPr>
          <a:xfrm>
            <a:off x="8544639" y="5012055"/>
            <a:ext cx="84986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47.37%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5235893" y="5578912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Pants</a:t>
            </a:r>
            <a:endParaRPr lang="en-US" sz="2450" dirty="0"/>
          </a:p>
        </p:txBody>
      </p:sp>
      <p:sp>
        <p:nvSpPr>
          <p:cNvPr id="24" name="Text 22"/>
          <p:cNvSpPr/>
          <p:nvPr/>
        </p:nvSpPr>
        <p:spPr>
          <a:xfrm>
            <a:off x="793790" y="62239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products show highest percentage of discounted purchases, indicating discount-dependent demand.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5210"/>
            <a:ext cx="6915745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Customer Segmentation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1460183" y="3546991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Loyal Customers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93790" y="4073009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3,116 customers (79.9%)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72000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Highest purchase frequency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1958459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7717" y="4071104"/>
            <a:ext cx="339328" cy="3393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7790" y="2320647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Returning Customers</a:t>
            </a:r>
            <a:endParaRPr lang="en-US" sz="2450" dirty="0"/>
          </a:p>
        </p:txBody>
      </p:sp>
      <p:sp>
        <p:nvSpPr>
          <p:cNvPr id="9" name="Text 5"/>
          <p:cNvSpPr/>
          <p:nvPr/>
        </p:nvSpPr>
        <p:spPr>
          <a:xfrm>
            <a:off x="9937790" y="2846665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701 customers (18.0%)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9937790" y="334565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Moderate engagement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1958459"/>
            <a:ext cx="4564975" cy="4564975"/>
          </a:xfrm>
          <a:prstGeom prst="rect">
            <a:avLst/>
          </a:prstGeom>
        </p:spPr>
      </p:pic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44326" y="2687479"/>
            <a:ext cx="339328" cy="33932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937790" y="4773216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New Customers</a:t>
            </a:r>
            <a:endParaRPr lang="en-US" sz="2450" dirty="0"/>
          </a:p>
        </p:txBody>
      </p:sp>
      <p:sp>
        <p:nvSpPr>
          <p:cNvPr id="14" name="Text 8"/>
          <p:cNvSpPr/>
          <p:nvPr/>
        </p:nvSpPr>
        <p:spPr>
          <a:xfrm>
            <a:off x="9937790" y="5299234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83 customers (2.1%)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9937790" y="5798225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First-time buyers</a:t>
            </a:r>
            <a:endParaRPr lang="en-US" sz="17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1958459"/>
            <a:ext cx="4564975" cy="4564975"/>
          </a:xfrm>
          <a:prstGeom prst="rect">
            <a:avLst/>
          </a:prstGeom>
        </p:spPr>
      </p:pic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44326" y="5454729"/>
            <a:ext cx="339328" cy="339328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793790" y="677858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Strong loyal customer base presents opportunity to convert returning customers into loyal segment. Only 958 of 3,476 repeat buyers (&gt;5 purchases) are subscribers.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1376" y="417433"/>
            <a:ext cx="4242792" cy="521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Revenue by Age Group</a:t>
            </a:r>
            <a:endParaRPr lang="en-US" sz="3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1376" y="1242893"/>
            <a:ext cx="13567648" cy="759785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1376" y="9011483"/>
            <a:ext cx="13567648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Young adults generate highest revenue ($62,143), followed closely by middle-aged customers ($59,197). Revenue distribution is relatively balanced across age groups.</a:t>
            </a:r>
            <a:endParaRPr lang="en-US" sz="1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2025-10-30T09:04:36Z</dcterms:created>
  <dcterms:modified xsi:type="dcterms:W3CDTF">2025-10-30T09:04:36Z</dcterms:modified>
</cp:coreProperties>
</file>